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19C55-E192-6948-87BC-A35B255CDACE}" type="datetimeFigureOut">
              <a:rPr lang="en-US" smtClean="0"/>
              <a:t>4/12/15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B2772-5E81-9243-889D-2D470666BA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April 13</a:t>
            </a:r>
            <a:r>
              <a:rPr lang="en-US" baseline="30000" dirty="0" smtClean="0"/>
              <a:t>th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Abeta</a:t>
            </a:r>
            <a:r>
              <a:rPr lang="en-US" dirty="0" smtClean="0"/>
              <a:t> Clearance</a:t>
            </a:r>
          </a:p>
          <a:p>
            <a:r>
              <a:rPr lang="en-US" dirty="0" smtClean="0"/>
              <a:t>Animal model APPTg2576</a:t>
            </a:r>
          </a:p>
          <a:p>
            <a:r>
              <a:rPr lang="en-US" dirty="0" smtClean="0"/>
              <a:t>APP Trafficking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277938"/>
            <a:ext cx="7881937" cy="419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25" y="5718175"/>
            <a:ext cx="82137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6434138"/>
            <a:ext cx="42418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1004888" y="407988"/>
            <a:ext cx="7204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800000"/>
                </a:solidFill>
                <a:latin typeface="Calibri" pitchFamily="-65" charset="0"/>
              </a:rPr>
              <a:t>beta-Amyloid can be degraded at multiple sites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050" y="1868488"/>
            <a:ext cx="4932363" cy="374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6488" y="5616575"/>
            <a:ext cx="23876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38900" y="4776788"/>
            <a:ext cx="2511425" cy="1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8413" y="3513138"/>
            <a:ext cx="4065587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Box 5"/>
          <p:cNvSpPr txBox="1">
            <a:spLocks noChangeArrowheads="1"/>
          </p:cNvSpPr>
          <p:nvPr/>
        </p:nvSpPr>
        <p:spPr bwMode="auto">
          <a:xfrm>
            <a:off x="228600" y="381000"/>
            <a:ext cx="8208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Insulin Degrading Enzyme (IDE) is crucial for Abeta degradation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1511300"/>
            <a:ext cx="8331200" cy="383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6224588"/>
            <a:ext cx="20320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1166813" y="381000"/>
            <a:ext cx="67301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IDE levels are reduced in brain areas affected by 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338" y="1525588"/>
            <a:ext cx="67945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855663" y="258763"/>
            <a:ext cx="74501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Decreased </a:t>
            </a:r>
            <a:r>
              <a:rPr lang="en-US" sz="2400" b="1" dirty="0" err="1">
                <a:solidFill>
                  <a:srgbClr val="FF0000"/>
                </a:solidFill>
              </a:rPr>
              <a:t>A</a:t>
            </a:r>
            <a:r>
              <a:rPr lang="en-US" sz="2400" b="1" dirty="0" err="1">
                <a:solidFill>
                  <a:srgbClr val="FF0000"/>
                </a:solidFill>
                <a:latin typeface="Symbol" pitchFamily="36" charset="2"/>
              </a:rPr>
              <a:t>b</a:t>
            </a:r>
            <a:r>
              <a:rPr lang="en-US" sz="2400" b="1" dirty="0">
                <a:solidFill>
                  <a:srgbClr val="FF0000"/>
                </a:solidFill>
              </a:rPr>
              <a:t> plaque burden in animals </a:t>
            </a:r>
            <a:r>
              <a:rPr lang="en-US" sz="2400" b="1" dirty="0" err="1">
                <a:solidFill>
                  <a:srgbClr val="FF0000"/>
                </a:solidFill>
              </a:rPr>
              <a:t>overexpressing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Insulin Degrading Enzyme (IDE) and </a:t>
            </a:r>
            <a:r>
              <a:rPr lang="en-US" sz="2400" b="1" dirty="0" err="1">
                <a:solidFill>
                  <a:srgbClr val="FF0000"/>
                </a:solidFill>
              </a:rPr>
              <a:t>Neprilysin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4175125" y="5872163"/>
            <a:ext cx="1477963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Geneva" pitchFamily="36" charset="0"/>
              </a:rPr>
              <a:t>Leissring et al.,</a:t>
            </a:r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5943600"/>
            <a:ext cx="35814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52400" y="2165350"/>
            <a:ext cx="89154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CC0000"/>
                </a:solidFill>
              </a:rPr>
              <a:t>Intracellular trafficking of APP: relation to its physiological function? </a:t>
            </a:r>
          </a:p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971800" y="290513"/>
            <a:ext cx="38401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Processing of APP</a:t>
            </a:r>
            <a:endParaRPr lang="en-US" b="1">
              <a:solidFill>
                <a:srgbClr val="FF0000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981200" y="4594225"/>
            <a:ext cx="1428750" cy="385763"/>
            <a:chOff x="1981669" y="4594787"/>
            <a:chExt cx="1428433" cy="385582"/>
          </a:xfrm>
        </p:grpSpPr>
        <p:sp>
          <p:nvSpPr>
            <p:cNvPr id="20546" name="Line 13"/>
            <p:cNvSpPr>
              <a:spLocks noChangeShapeType="1"/>
            </p:cNvSpPr>
            <p:nvPr/>
          </p:nvSpPr>
          <p:spPr bwMode="auto">
            <a:xfrm>
              <a:off x="3358445" y="4594787"/>
              <a:ext cx="0" cy="370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7" name="Text Box 15"/>
            <p:cNvSpPr txBox="1">
              <a:spLocks noChangeArrowheads="1"/>
            </p:cNvSpPr>
            <p:nvPr/>
          </p:nvSpPr>
          <p:spPr bwMode="auto">
            <a:xfrm>
              <a:off x="1981669" y="4611685"/>
              <a:ext cx="142843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g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grpSp>
        <p:nvGrpSpPr>
          <p:cNvPr id="3" name="Group 69"/>
          <p:cNvGrpSpPr>
            <a:grpSpLocks/>
          </p:cNvGrpSpPr>
          <p:nvPr/>
        </p:nvGrpSpPr>
        <p:grpSpPr bwMode="auto">
          <a:xfrm>
            <a:off x="1196975" y="5637213"/>
            <a:ext cx="2819400" cy="1112837"/>
            <a:chOff x="1197488" y="5637854"/>
            <a:chExt cx="2818969" cy="1112196"/>
          </a:xfrm>
        </p:grpSpPr>
        <p:sp>
          <p:nvSpPr>
            <p:cNvPr id="20544" name="Line 17"/>
            <p:cNvSpPr>
              <a:spLocks noChangeShapeType="1"/>
            </p:cNvSpPr>
            <p:nvPr/>
          </p:nvSpPr>
          <p:spPr bwMode="auto">
            <a:xfrm>
              <a:off x="1296604" y="5637854"/>
              <a:ext cx="271985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5" name="Text Box 19"/>
            <p:cNvSpPr txBox="1">
              <a:spLocks noChangeArrowheads="1"/>
            </p:cNvSpPr>
            <p:nvPr/>
          </p:nvSpPr>
          <p:spPr bwMode="auto">
            <a:xfrm>
              <a:off x="1197488" y="5673187"/>
              <a:ext cx="2536198" cy="107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Protective</a:t>
              </a:r>
            </a:p>
            <a:p>
              <a:pPr algn="ctr"/>
              <a:r>
                <a:rPr lang="en-US" sz="2000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non-amyloidogenic </a:t>
              </a:r>
            </a:p>
            <a:p>
              <a:pPr algn="ctr"/>
              <a:r>
                <a:rPr lang="en-US" sz="2000" b="1">
                  <a:solidFill>
                    <a:srgbClr val="00009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pathway</a:t>
              </a:r>
            </a:p>
          </p:txBody>
        </p:sp>
      </p:grpSp>
      <p:grpSp>
        <p:nvGrpSpPr>
          <p:cNvPr id="4" name="Group 76"/>
          <p:cNvGrpSpPr>
            <a:grpSpLocks/>
          </p:cNvGrpSpPr>
          <p:nvPr/>
        </p:nvGrpSpPr>
        <p:grpSpPr bwMode="auto">
          <a:xfrm>
            <a:off x="5029200" y="5637213"/>
            <a:ext cx="2965450" cy="1103312"/>
            <a:chOff x="5029200" y="5637854"/>
            <a:chExt cx="2964728" cy="1102978"/>
          </a:xfrm>
        </p:grpSpPr>
        <p:sp>
          <p:nvSpPr>
            <p:cNvPr id="20542" name="Line 18"/>
            <p:cNvSpPr>
              <a:spLocks noChangeShapeType="1"/>
            </p:cNvSpPr>
            <p:nvPr/>
          </p:nvSpPr>
          <p:spPr bwMode="auto">
            <a:xfrm>
              <a:off x="5029200" y="5637854"/>
              <a:ext cx="29647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3" name="Text Box 20"/>
            <p:cNvSpPr txBox="1">
              <a:spLocks noChangeArrowheads="1"/>
            </p:cNvSpPr>
            <p:nvPr/>
          </p:nvSpPr>
          <p:spPr bwMode="auto">
            <a:xfrm>
              <a:off x="5562942" y="5663969"/>
              <a:ext cx="1980858" cy="107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Pathogenic</a:t>
              </a:r>
            </a:p>
            <a:p>
              <a:pPr algn="ctr"/>
              <a:r>
                <a:rPr lang="en-US" sz="2000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amyloidogenic</a:t>
              </a:r>
            </a:p>
            <a:p>
              <a:pPr algn="ctr"/>
              <a:r>
                <a:rPr lang="en-US" sz="2000" b="1">
                  <a:solidFill>
                    <a:srgbClr val="C62002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 pathway</a:t>
              </a:r>
            </a:p>
          </p:txBody>
        </p:sp>
      </p:grpSp>
      <p:sp>
        <p:nvSpPr>
          <p:cNvPr id="20486" name="Text Box 21"/>
          <p:cNvSpPr txBox="1">
            <a:spLocks noChangeArrowheads="1"/>
          </p:cNvSpPr>
          <p:nvPr/>
        </p:nvSpPr>
        <p:spPr bwMode="auto">
          <a:xfrm>
            <a:off x="7138988" y="4268788"/>
            <a:ext cx="1682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 </a:t>
            </a:r>
          </a:p>
        </p:txBody>
      </p:sp>
      <p:sp>
        <p:nvSpPr>
          <p:cNvPr id="20487" name="Text Box 29"/>
          <p:cNvSpPr txBox="1">
            <a:spLocks noChangeArrowheads="1"/>
          </p:cNvSpPr>
          <p:nvPr/>
        </p:nvSpPr>
        <p:spPr bwMode="auto">
          <a:xfrm>
            <a:off x="2963863" y="3495675"/>
            <a:ext cx="1698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000000"/>
              </a:solidFill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30288" y="2033588"/>
            <a:ext cx="6013450" cy="1190625"/>
            <a:chOff x="2682" y="1357"/>
            <a:chExt cx="954" cy="326"/>
          </a:xfrm>
        </p:grpSpPr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2680" y="1394"/>
              <a:ext cx="954" cy="289"/>
              <a:chOff x="1944" y="1248"/>
              <a:chExt cx="1890" cy="528"/>
            </a:xfrm>
          </p:grpSpPr>
          <p:sp>
            <p:nvSpPr>
              <p:cNvPr id="20537" name="Rectangle 32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8" name="Rectangle 33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9" name="Rectangle 34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40" name="Line 35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1" name="Line 36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536" name="Text Box 37"/>
            <p:cNvSpPr txBox="1">
              <a:spLocks noChangeArrowheads="1"/>
            </p:cNvSpPr>
            <p:nvPr/>
          </p:nvSpPr>
          <p:spPr bwMode="auto">
            <a:xfrm>
              <a:off x="3336" y="1357"/>
              <a:ext cx="27" cy="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900" b="1">
                <a:solidFill>
                  <a:srgbClr val="00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</p:grpSp>
      <p:sp>
        <p:nvSpPr>
          <p:cNvPr id="20489" name="Text Box 38"/>
          <p:cNvSpPr txBox="1">
            <a:spLocks noChangeArrowheads="1"/>
          </p:cNvSpPr>
          <p:nvPr/>
        </p:nvSpPr>
        <p:spPr bwMode="auto">
          <a:xfrm>
            <a:off x="865188" y="1665288"/>
            <a:ext cx="744537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pitchFamily="-105" charset="0"/>
                <a:ea typeface="Arial" pitchFamily="-105" charset="0"/>
                <a:cs typeface="Arial" pitchFamily="-105" charset="0"/>
              </a:rPr>
              <a:t>APP</a:t>
            </a:r>
          </a:p>
        </p:txBody>
      </p:sp>
      <p:sp>
        <p:nvSpPr>
          <p:cNvPr id="20490" name="Text Box 39"/>
          <p:cNvSpPr txBox="1">
            <a:spLocks noChangeArrowheads="1"/>
          </p:cNvSpPr>
          <p:nvPr/>
        </p:nvSpPr>
        <p:spPr bwMode="auto">
          <a:xfrm>
            <a:off x="5483225" y="1885950"/>
            <a:ext cx="7810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pitchFamily="-105" charset="0"/>
                <a:ea typeface="Arial" pitchFamily="-105" charset="0"/>
                <a:cs typeface="Arial" pitchFamily="-105" charset="0"/>
              </a:rPr>
              <a:t>TMD</a:t>
            </a:r>
          </a:p>
        </p:txBody>
      </p: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152400" y="4165600"/>
            <a:ext cx="4210050" cy="377825"/>
            <a:chOff x="152400" y="4166192"/>
            <a:chExt cx="4209505" cy="377900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145015" y="4226103"/>
              <a:ext cx="2724227" cy="241181"/>
              <a:chOff x="90" y="2295"/>
              <a:chExt cx="1962" cy="192"/>
            </a:xfrm>
          </p:grpSpPr>
          <p:sp>
            <p:nvSpPr>
              <p:cNvPr id="20531" name="Rectangle 8"/>
              <p:cNvSpPr>
                <a:spLocks noChangeArrowheads="1"/>
              </p:cNvSpPr>
              <p:nvPr/>
            </p:nvSpPr>
            <p:spPr bwMode="auto">
              <a:xfrm>
                <a:off x="90" y="2295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2" name="Rectangle 9"/>
              <p:cNvSpPr>
                <a:spLocks noChangeArrowheads="1"/>
              </p:cNvSpPr>
              <p:nvPr/>
            </p:nvSpPr>
            <p:spPr bwMode="auto">
              <a:xfrm>
                <a:off x="1224" y="2295"/>
                <a:ext cx="216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3" name="Rectangle 10"/>
              <p:cNvSpPr>
                <a:spLocks noChangeArrowheads="1"/>
              </p:cNvSpPr>
              <p:nvPr/>
            </p:nvSpPr>
            <p:spPr bwMode="auto">
              <a:xfrm>
                <a:off x="1512" y="2295"/>
                <a:ext cx="162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0534" name="Rectangle 11"/>
              <p:cNvSpPr>
                <a:spLocks noChangeArrowheads="1"/>
              </p:cNvSpPr>
              <p:nvPr/>
            </p:nvSpPr>
            <p:spPr bwMode="auto">
              <a:xfrm>
                <a:off x="1674" y="2295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</p:grpSp>
        <p:sp>
          <p:nvSpPr>
            <p:cNvPr id="20529" name="Text Box 16"/>
            <p:cNvSpPr txBox="1">
              <a:spLocks noChangeArrowheads="1"/>
            </p:cNvSpPr>
            <p:nvPr/>
          </p:nvSpPr>
          <p:spPr bwMode="auto">
            <a:xfrm>
              <a:off x="152400" y="4166192"/>
              <a:ext cx="1061122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s</a:t>
              </a:r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a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APPs</a:t>
              </a:r>
            </a:p>
          </p:txBody>
        </p:sp>
        <p:sp>
          <p:nvSpPr>
            <p:cNvPr id="20530" name="Text Box 40"/>
            <p:cNvSpPr txBox="1">
              <a:spLocks noChangeArrowheads="1"/>
            </p:cNvSpPr>
            <p:nvPr/>
          </p:nvSpPr>
          <p:spPr bwMode="auto">
            <a:xfrm>
              <a:off x="3803650" y="4186162"/>
              <a:ext cx="558255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C83</a:t>
              </a:r>
            </a:p>
          </p:txBody>
        </p:sp>
      </p:grpSp>
      <p:grpSp>
        <p:nvGrpSpPr>
          <p:cNvPr id="9" name="Group 73"/>
          <p:cNvGrpSpPr>
            <a:grpSpLocks/>
          </p:cNvGrpSpPr>
          <p:nvPr/>
        </p:nvGrpSpPr>
        <p:grpSpPr bwMode="auto">
          <a:xfrm>
            <a:off x="4749800" y="4171950"/>
            <a:ext cx="3559175" cy="604838"/>
            <a:chOff x="4749623" y="4172337"/>
            <a:chExt cx="3559422" cy="603720"/>
          </a:xfrm>
        </p:grpSpPr>
        <p:sp>
          <p:nvSpPr>
            <p:cNvPr id="20523" name="Rectangle 4"/>
            <p:cNvSpPr>
              <a:spLocks noChangeArrowheads="1"/>
            </p:cNvSpPr>
            <p:nvPr/>
          </p:nvSpPr>
          <p:spPr bwMode="auto">
            <a:xfrm>
              <a:off x="6672177" y="4226103"/>
              <a:ext cx="524731" cy="24118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4" name="Rectangle 5"/>
            <p:cNvSpPr>
              <a:spLocks noChangeArrowheads="1"/>
            </p:cNvSpPr>
            <p:nvPr/>
          </p:nvSpPr>
          <p:spPr bwMode="auto">
            <a:xfrm>
              <a:off x="7196907" y="4226103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5" name="Rectangle 6"/>
            <p:cNvSpPr>
              <a:spLocks noChangeArrowheads="1"/>
            </p:cNvSpPr>
            <p:nvPr/>
          </p:nvSpPr>
          <p:spPr bwMode="auto">
            <a:xfrm>
              <a:off x="4800638" y="4226103"/>
              <a:ext cx="1680595" cy="241181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6" name="Text Box 42"/>
            <p:cNvSpPr txBox="1">
              <a:spLocks noChangeArrowheads="1"/>
            </p:cNvSpPr>
            <p:nvPr/>
          </p:nvSpPr>
          <p:spPr bwMode="auto">
            <a:xfrm>
              <a:off x="4749623" y="4407373"/>
              <a:ext cx="104217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s</a:t>
              </a:r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APPs</a:t>
              </a:r>
            </a:p>
          </p:txBody>
        </p:sp>
        <p:sp>
          <p:nvSpPr>
            <p:cNvPr id="20527" name="Text Box 43"/>
            <p:cNvSpPr txBox="1">
              <a:spLocks noChangeArrowheads="1"/>
            </p:cNvSpPr>
            <p:nvPr/>
          </p:nvSpPr>
          <p:spPr bwMode="auto">
            <a:xfrm>
              <a:off x="7750790" y="4172337"/>
              <a:ext cx="558255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C99</a:t>
              </a:r>
            </a:p>
          </p:txBody>
        </p:sp>
      </p:grp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5867400" y="4594225"/>
            <a:ext cx="1428750" cy="422275"/>
            <a:chOff x="5867400" y="4594787"/>
            <a:chExt cx="1428433" cy="422097"/>
          </a:xfrm>
        </p:grpSpPr>
        <p:sp>
          <p:nvSpPr>
            <p:cNvPr id="20521" name="Line 27"/>
            <p:cNvSpPr>
              <a:spLocks noChangeShapeType="1"/>
            </p:cNvSpPr>
            <p:nvPr/>
          </p:nvSpPr>
          <p:spPr bwMode="auto">
            <a:xfrm>
              <a:off x="7239000" y="4594787"/>
              <a:ext cx="0" cy="370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2" name="Text Box 45"/>
            <p:cNvSpPr txBox="1">
              <a:spLocks noChangeArrowheads="1"/>
            </p:cNvSpPr>
            <p:nvPr/>
          </p:nvSpPr>
          <p:spPr bwMode="auto">
            <a:xfrm>
              <a:off x="5867400" y="4648200"/>
              <a:ext cx="1428433" cy="368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g</a:t>
              </a:r>
              <a:r>
                <a:rPr lang="en-US" sz="1800" b="1">
                  <a:solidFill>
                    <a:srgbClr val="000000"/>
                  </a:solidFill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sp>
        <p:nvSpPr>
          <p:cNvPr id="20494" name="Text Box 47"/>
          <p:cNvSpPr txBox="1">
            <a:spLocks noChangeArrowheads="1"/>
          </p:cNvSpPr>
          <p:nvPr/>
        </p:nvSpPr>
        <p:spPr bwMode="auto">
          <a:xfrm>
            <a:off x="1074738" y="3067050"/>
            <a:ext cx="81915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" pitchFamily="-105" charset="0"/>
                <a:ea typeface="Arial" pitchFamily="-105" charset="0"/>
                <a:cs typeface="Arial" pitchFamily="-105" charset="0"/>
              </a:rPr>
              <a:t>NH2</a:t>
            </a:r>
          </a:p>
        </p:txBody>
      </p:sp>
      <p:sp>
        <p:nvSpPr>
          <p:cNvPr id="20495" name="Text Box 48"/>
          <p:cNvSpPr txBox="1">
            <a:spLocks noChangeArrowheads="1"/>
          </p:cNvSpPr>
          <p:nvPr/>
        </p:nvSpPr>
        <p:spPr bwMode="auto">
          <a:xfrm>
            <a:off x="6692900" y="3079750"/>
            <a:ext cx="10795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" pitchFamily="-105" charset="0"/>
                <a:ea typeface="Arial" pitchFamily="-105" charset="0"/>
                <a:cs typeface="Arial" pitchFamily="-105" charset="0"/>
              </a:rPr>
              <a:t>COOH</a:t>
            </a:r>
          </a:p>
        </p:txBody>
      </p:sp>
      <p:grpSp>
        <p:nvGrpSpPr>
          <p:cNvPr id="11" name="Group 75"/>
          <p:cNvGrpSpPr>
            <a:grpSpLocks/>
          </p:cNvGrpSpPr>
          <p:nvPr/>
        </p:nvGrpSpPr>
        <p:grpSpPr bwMode="auto">
          <a:xfrm>
            <a:off x="6243638" y="5038725"/>
            <a:ext cx="1985962" cy="663575"/>
            <a:chOff x="6243647" y="5039380"/>
            <a:chExt cx="1985953" cy="662993"/>
          </a:xfrm>
        </p:grpSpPr>
        <p:sp>
          <p:nvSpPr>
            <p:cNvPr id="20517" name="Rectangle 28"/>
            <p:cNvSpPr>
              <a:spLocks noChangeArrowheads="1"/>
            </p:cNvSpPr>
            <p:nvPr/>
          </p:nvSpPr>
          <p:spPr bwMode="auto">
            <a:xfrm>
              <a:off x="6243647" y="5112480"/>
              <a:ext cx="638422" cy="313381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8" name="Text Box 44"/>
            <p:cNvSpPr txBox="1">
              <a:spLocks noChangeArrowheads="1"/>
            </p:cNvSpPr>
            <p:nvPr/>
          </p:nvSpPr>
          <p:spPr bwMode="auto">
            <a:xfrm>
              <a:off x="6882069" y="5039380"/>
              <a:ext cx="64104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</a:t>
              </a:r>
              <a:r>
                <a:rPr lang="en-US" sz="2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endParaRPr lang="en-US" sz="2800" b="1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9" name="Rectangle 49"/>
            <p:cNvSpPr>
              <a:spLocks noChangeArrowheads="1"/>
            </p:cNvSpPr>
            <p:nvPr/>
          </p:nvSpPr>
          <p:spPr bwMode="auto">
            <a:xfrm>
              <a:off x="7546728" y="5141668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20" name="Text Box 50"/>
            <p:cNvSpPr txBox="1">
              <a:spLocks noChangeArrowheads="1"/>
            </p:cNvSpPr>
            <p:nvPr/>
          </p:nvSpPr>
          <p:spPr bwMode="auto">
            <a:xfrm>
              <a:off x="7464368" y="5318328"/>
              <a:ext cx="765232" cy="38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AICD</a:t>
              </a:r>
            </a:p>
          </p:txBody>
        </p:sp>
      </p:grp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2474913" y="5122863"/>
            <a:ext cx="1676400" cy="560387"/>
            <a:chOff x="2474333" y="5123233"/>
            <a:chExt cx="1676222" cy="560706"/>
          </a:xfrm>
        </p:grpSpPr>
        <p:sp>
          <p:nvSpPr>
            <p:cNvPr id="20513" name="Rectangle 12"/>
            <p:cNvSpPr>
              <a:spLocks noChangeArrowheads="1"/>
            </p:cNvSpPr>
            <p:nvPr/>
          </p:nvSpPr>
          <p:spPr bwMode="auto">
            <a:xfrm>
              <a:off x="3453830" y="5130914"/>
              <a:ext cx="279856" cy="368684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CC0000"/>
                </a:solidFill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4" name="Text Box 41"/>
            <p:cNvSpPr txBox="1">
              <a:spLocks noChangeArrowheads="1"/>
            </p:cNvSpPr>
            <p:nvPr/>
          </p:nvSpPr>
          <p:spPr bwMode="auto">
            <a:xfrm>
              <a:off x="3733686" y="5218477"/>
              <a:ext cx="416869" cy="35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p3</a:t>
              </a:r>
            </a:p>
          </p:txBody>
        </p:sp>
        <p:sp>
          <p:nvSpPr>
            <p:cNvPr id="20515" name="Rectangle 51"/>
            <p:cNvSpPr>
              <a:spLocks noChangeArrowheads="1"/>
            </p:cNvSpPr>
            <p:nvPr/>
          </p:nvSpPr>
          <p:spPr bwMode="auto">
            <a:xfrm>
              <a:off x="2609888" y="5123233"/>
              <a:ext cx="524731" cy="241181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0516" name="Text Box 52"/>
            <p:cNvSpPr txBox="1">
              <a:spLocks noChangeArrowheads="1"/>
            </p:cNvSpPr>
            <p:nvPr/>
          </p:nvSpPr>
          <p:spPr bwMode="auto">
            <a:xfrm>
              <a:off x="2474333" y="5299894"/>
              <a:ext cx="765232" cy="38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AICD</a:t>
              </a:r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3124200" y="1196975"/>
            <a:ext cx="1468438" cy="1317625"/>
            <a:chOff x="3124200" y="1196975"/>
            <a:chExt cx="1468438" cy="1317625"/>
          </a:xfrm>
        </p:grpSpPr>
        <p:sp>
          <p:nvSpPr>
            <p:cNvPr id="20511" name="Line 53"/>
            <p:cNvSpPr>
              <a:spLocks noChangeShapeType="1"/>
            </p:cNvSpPr>
            <p:nvPr/>
          </p:nvSpPr>
          <p:spPr bwMode="auto">
            <a:xfrm flipH="1" flipV="1">
              <a:off x="3810000" y="1524000"/>
              <a:ext cx="7620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2" name="Text Box 56"/>
            <p:cNvSpPr txBox="1">
              <a:spLocks noChangeArrowheads="1"/>
            </p:cNvSpPr>
            <p:nvPr/>
          </p:nvSpPr>
          <p:spPr bwMode="auto">
            <a:xfrm>
              <a:off x="3124200" y="1196975"/>
              <a:ext cx="14684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b</a:t>
              </a:r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  <p:grpSp>
        <p:nvGrpSpPr>
          <p:cNvPr id="14" name="Group 59"/>
          <p:cNvGrpSpPr>
            <a:grpSpLocks/>
          </p:cNvGrpSpPr>
          <p:nvPr/>
        </p:nvGrpSpPr>
        <p:grpSpPr bwMode="auto">
          <a:xfrm>
            <a:off x="5334000" y="852488"/>
            <a:ext cx="1665288" cy="1738312"/>
            <a:chOff x="5334000" y="852488"/>
            <a:chExt cx="1665288" cy="1738312"/>
          </a:xfrm>
        </p:grpSpPr>
        <p:sp>
          <p:nvSpPr>
            <p:cNvPr id="20509" name="Line 54"/>
            <p:cNvSpPr>
              <a:spLocks noChangeShapeType="1"/>
            </p:cNvSpPr>
            <p:nvPr/>
          </p:nvSpPr>
          <p:spPr bwMode="auto">
            <a:xfrm flipV="1">
              <a:off x="5334000" y="1143000"/>
              <a:ext cx="762000" cy="1447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0" name="Text Box 57"/>
            <p:cNvSpPr txBox="1">
              <a:spLocks noChangeArrowheads="1"/>
            </p:cNvSpPr>
            <p:nvPr/>
          </p:nvSpPr>
          <p:spPr bwMode="auto">
            <a:xfrm>
              <a:off x="5519738" y="852488"/>
              <a:ext cx="14795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b="1">
                  <a:latin typeface="Symbol" pitchFamily="-105" charset="2"/>
                  <a:ea typeface="Symbol" pitchFamily="-105" charset="2"/>
                  <a:cs typeface="Symbol" pitchFamily="-105" charset="2"/>
                </a:rPr>
                <a:t>a</a:t>
              </a:r>
              <a:r>
                <a:rPr lang="en-US" sz="1800" b="1">
                  <a:latin typeface="Arial" pitchFamily="-105" charset="0"/>
                  <a:ea typeface="Arial" pitchFamily="-105" charset="0"/>
                  <a:cs typeface="Arial" pitchFamily="-105" charset="0"/>
                </a:rPr>
                <a:t>-secretase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1219200" y="228600"/>
            <a:ext cx="6781800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>
                <a:solidFill>
                  <a:srgbClr val="000090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APP retained @ plasma membrane =</a:t>
            </a:r>
            <a:endParaRPr lang="en-US" sz="4000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000090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r>
              <a:rPr lang="en-US" b="1">
                <a:solidFill>
                  <a:srgbClr val="000090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 </a:t>
            </a:r>
          </a:p>
          <a:p>
            <a:pPr algn="ctr">
              <a:spcAft>
                <a:spcPts val="1200"/>
              </a:spcAft>
            </a:pPr>
            <a:endParaRPr lang="en-US" b="1"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r>
              <a:rPr lang="en-US" b="1">
                <a:solidFill>
                  <a:srgbClr val="C62002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Internalization of full length APP =</a:t>
            </a:r>
            <a:endParaRPr lang="en-US" sz="4000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  <a:p>
            <a:pPr algn="ctr">
              <a:spcAft>
                <a:spcPts val="1200"/>
              </a:spcAft>
            </a:pPr>
            <a:endParaRPr lang="en-US" b="1">
              <a:solidFill>
                <a:srgbClr val="C62002"/>
              </a:solidFill>
              <a:latin typeface="Helvetica" pitchFamily="-105" charset="0"/>
              <a:ea typeface="Helvetica" pitchFamily="-105" charset="0"/>
              <a:cs typeface="Helvetica" pitchFamily="-105" charset="0"/>
            </a:endParaRPr>
          </a:p>
        </p:txBody>
      </p:sp>
      <p:sp>
        <p:nvSpPr>
          <p:cNvPr id="23555" name="Down Arrow 2"/>
          <p:cNvSpPr>
            <a:spLocks noChangeArrowheads="1"/>
          </p:cNvSpPr>
          <p:nvPr/>
        </p:nvSpPr>
        <p:spPr bwMode="auto">
          <a:xfrm>
            <a:off x="4343400" y="914400"/>
            <a:ext cx="685800" cy="1295400"/>
          </a:xfrm>
          <a:prstGeom prst="downArrow">
            <a:avLst>
              <a:gd name="adj1" fmla="val 50000"/>
              <a:gd name="adj2" fmla="val 50003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6" name="Down Arrow 3"/>
          <p:cNvSpPr>
            <a:spLocks noChangeArrowheads="1"/>
          </p:cNvSpPr>
          <p:nvPr/>
        </p:nvSpPr>
        <p:spPr bwMode="auto">
          <a:xfrm>
            <a:off x="4267200" y="4038600"/>
            <a:ext cx="685800" cy="1295400"/>
          </a:xfrm>
          <a:prstGeom prst="downArrow">
            <a:avLst>
              <a:gd name="adj1" fmla="val 50000"/>
              <a:gd name="adj2" fmla="val 50003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257800" y="207963"/>
            <a:ext cx="3749675" cy="1722437"/>
            <a:chOff x="5257800" y="207963"/>
            <a:chExt cx="3749675" cy="1722437"/>
          </a:xfrm>
        </p:grpSpPr>
        <p:sp>
          <p:nvSpPr>
            <p:cNvPr id="23563" name="TextBox 4"/>
            <p:cNvSpPr txBox="1">
              <a:spLocks noChangeArrowheads="1"/>
            </p:cNvSpPr>
            <p:nvPr/>
          </p:nvSpPr>
          <p:spPr bwMode="auto">
            <a:xfrm>
              <a:off x="5257800" y="914400"/>
              <a:ext cx="833438" cy="10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6000" b="1">
                  <a:solidFill>
                    <a:srgbClr val="000090"/>
                  </a:solidFill>
                  <a:sym typeface="Wingdings" pitchFamily="-105" charset="2"/>
                </a:rPr>
                <a:t></a:t>
              </a:r>
              <a:endParaRPr lang="en-US" sz="6000" b="1">
                <a:solidFill>
                  <a:srgbClr val="000090"/>
                </a:solidFill>
              </a:endParaRPr>
            </a:p>
          </p:txBody>
        </p:sp>
        <p:sp>
          <p:nvSpPr>
            <p:cNvPr id="23564" name="TextBox 6"/>
            <p:cNvSpPr txBox="1">
              <a:spLocks noChangeArrowheads="1"/>
            </p:cNvSpPr>
            <p:nvPr/>
          </p:nvSpPr>
          <p:spPr bwMode="auto">
            <a:xfrm>
              <a:off x="7391400" y="207963"/>
              <a:ext cx="1616075" cy="554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000" b="1">
                  <a:solidFill>
                    <a:srgbClr val="000090"/>
                  </a:solidFill>
                  <a:latin typeface="Helvetica" pitchFamily="-105" charset="0"/>
                  <a:ea typeface="Helvetica" pitchFamily="-105" charset="0"/>
                  <a:cs typeface="Helvetica" pitchFamily="-105" charset="0"/>
                </a:rPr>
                <a:t>GOOD!!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181600" y="3276600"/>
            <a:ext cx="3733800" cy="1752600"/>
            <a:chOff x="5181600" y="3276600"/>
            <a:chExt cx="3733800" cy="1752600"/>
          </a:xfrm>
        </p:grpSpPr>
        <p:sp>
          <p:nvSpPr>
            <p:cNvPr id="23561" name="TextBox 5"/>
            <p:cNvSpPr txBox="1">
              <a:spLocks noChangeArrowheads="1"/>
            </p:cNvSpPr>
            <p:nvPr/>
          </p:nvSpPr>
          <p:spPr bwMode="auto">
            <a:xfrm>
              <a:off x="5181600" y="4013200"/>
              <a:ext cx="833438" cy="10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6000" b="1">
                  <a:solidFill>
                    <a:srgbClr val="C62002"/>
                  </a:solidFill>
                  <a:sym typeface="Wingdings" pitchFamily="-105" charset="2"/>
                </a:rPr>
                <a:t></a:t>
              </a:r>
              <a:endParaRPr lang="en-US" sz="6000" b="1">
                <a:solidFill>
                  <a:srgbClr val="C62002"/>
                </a:solidFill>
              </a:endParaRPr>
            </a:p>
          </p:txBody>
        </p:sp>
        <p:sp>
          <p:nvSpPr>
            <p:cNvPr id="23562" name="TextBox 7"/>
            <p:cNvSpPr txBox="1">
              <a:spLocks noChangeArrowheads="1"/>
            </p:cNvSpPr>
            <p:nvPr/>
          </p:nvSpPr>
          <p:spPr bwMode="auto">
            <a:xfrm>
              <a:off x="7513638" y="3276600"/>
              <a:ext cx="1401762" cy="554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000" b="1">
                  <a:solidFill>
                    <a:srgbClr val="C62002"/>
                  </a:solidFill>
                  <a:latin typeface="Helvetica" pitchFamily="-105" charset="0"/>
                  <a:ea typeface="Helvetica" pitchFamily="-105" charset="0"/>
                  <a:cs typeface="Helvetica" pitchFamily="-105" charset="0"/>
                </a:rPr>
                <a:t>BAD!!!</a:t>
              </a:r>
            </a:p>
          </p:txBody>
        </p:sp>
      </p:grpSp>
      <p:sp>
        <p:nvSpPr>
          <p:cNvPr id="23559" name="TextBox 8"/>
          <p:cNvSpPr txBox="1">
            <a:spLocks noChangeArrowheads="1"/>
          </p:cNvSpPr>
          <p:nvPr/>
        </p:nvSpPr>
        <p:spPr bwMode="auto">
          <a:xfrm>
            <a:off x="1447800" y="2446338"/>
            <a:ext cx="63071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90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Protective non-amyloidogenic processing</a:t>
            </a:r>
          </a:p>
          <a:p>
            <a:endParaRPr lang="en-US"/>
          </a:p>
        </p:txBody>
      </p:sp>
      <p:sp>
        <p:nvSpPr>
          <p:cNvPr id="23560" name="TextBox 9"/>
          <p:cNvSpPr txBox="1">
            <a:spLocks noChangeArrowheads="1"/>
          </p:cNvSpPr>
          <p:nvPr/>
        </p:nvSpPr>
        <p:spPr bwMode="auto">
          <a:xfrm>
            <a:off x="1752600" y="5800725"/>
            <a:ext cx="579437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62002"/>
                </a:solidFill>
                <a:latin typeface="Helvetica" pitchFamily="-105" charset="0"/>
                <a:ea typeface="Helvetica" pitchFamily="-105" charset="0"/>
                <a:cs typeface="Helvetica" pitchFamily="-105" charset="0"/>
              </a:rPr>
              <a:t>pathogenic amyloidogenic processing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1600200"/>
            <a:ext cx="3276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Line 3"/>
          <p:cNvSpPr>
            <a:spLocks noChangeShapeType="1"/>
          </p:cNvSpPr>
          <p:nvPr/>
        </p:nvSpPr>
        <p:spPr bwMode="auto">
          <a:xfrm rot="11448518" flipH="1">
            <a:off x="2895600" y="5029200"/>
            <a:ext cx="3048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rot="11448518" flipH="1">
            <a:off x="3810000" y="5105400"/>
            <a:ext cx="3048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 rot="11448518" flipH="1">
            <a:off x="3581400" y="4191000"/>
            <a:ext cx="30480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403350" y="4645025"/>
            <a:ext cx="6264275" cy="1725613"/>
            <a:chOff x="884" y="2926"/>
            <a:chExt cx="3946" cy="1087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134" y="3163"/>
              <a:ext cx="3696" cy="685"/>
              <a:chOff x="1944" y="1248"/>
              <a:chExt cx="1890" cy="528"/>
            </a:xfrm>
          </p:grpSpPr>
          <p:sp>
            <p:nvSpPr>
              <p:cNvPr id="15375" name="Rectangle 8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6" name="Rectangle 9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5377" name="Rectangle 10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8" name="Line 11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9" name="Line 12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370" name="Text Box 13"/>
            <p:cNvSpPr txBox="1">
              <a:spLocks noChangeArrowheads="1"/>
            </p:cNvSpPr>
            <p:nvPr/>
          </p:nvSpPr>
          <p:spPr bwMode="auto">
            <a:xfrm>
              <a:off x="884" y="2926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APP</a:t>
              </a:r>
            </a:p>
          </p:txBody>
        </p:sp>
        <p:sp>
          <p:nvSpPr>
            <p:cNvPr id="15371" name="Text Box 14"/>
            <p:cNvSpPr txBox="1">
              <a:spLocks noChangeArrowheads="1"/>
            </p:cNvSpPr>
            <p:nvPr/>
          </p:nvSpPr>
          <p:spPr bwMode="auto">
            <a:xfrm>
              <a:off x="1028" y="3792"/>
              <a:ext cx="364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NH</a:t>
              </a:r>
              <a:r>
                <a:rPr lang="en-US" sz="1700" b="1" baseline="-25000"/>
                <a:t>2</a:t>
              </a:r>
              <a:endParaRPr lang="en-US" sz="1700" b="1"/>
            </a:p>
          </p:txBody>
        </p:sp>
        <p:sp>
          <p:nvSpPr>
            <p:cNvPr id="15372" name="Line 15"/>
            <p:cNvSpPr>
              <a:spLocks noChangeShapeType="1"/>
            </p:cNvSpPr>
            <p:nvPr/>
          </p:nvSpPr>
          <p:spPr bwMode="auto">
            <a:xfrm>
              <a:off x="2448" y="3408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3" name="Text Box 16"/>
            <p:cNvSpPr txBox="1">
              <a:spLocks noChangeArrowheads="1"/>
            </p:cNvSpPr>
            <p:nvPr/>
          </p:nvSpPr>
          <p:spPr bwMode="auto">
            <a:xfrm>
              <a:off x="2353" y="3235"/>
              <a:ext cx="47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/>
                <a:t>5A3/1G7</a:t>
              </a:r>
            </a:p>
          </p:txBody>
        </p:sp>
        <p:sp>
          <p:nvSpPr>
            <p:cNvPr id="15374" name="Text Box 17"/>
            <p:cNvSpPr txBox="1">
              <a:spLocks noChangeArrowheads="1"/>
            </p:cNvSpPr>
            <p:nvPr/>
          </p:nvSpPr>
          <p:spPr bwMode="auto">
            <a:xfrm>
              <a:off x="3782" y="3062"/>
              <a:ext cx="5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TMD</a:t>
              </a:r>
            </a:p>
          </p:txBody>
        </p:sp>
      </p:grpSp>
      <p:sp>
        <p:nvSpPr>
          <p:cNvPr id="15367" name="Text Box 18"/>
          <p:cNvSpPr txBox="1">
            <a:spLocks noChangeArrowheads="1"/>
          </p:cNvSpPr>
          <p:nvPr/>
        </p:nvSpPr>
        <p:spPr bwMode="auto">
          <a:xfrm>
            <a:off x="1295400" y="236538"/>
            <a:ext cx="7315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>
                <a:solidFill>
                  <a:srgbClr val="FF0000"/>
                </a:solidFill>
              </a:rPr>
              <a:t>APP localizes to the plasma membrane, Golgi and endosomes</a:t>
            </a:r>
          </a:p>
        </p:txBody>
      </p:sp>
      <p:sp>
        <p:nvSpPr>
          <p:cNvPr id="15368" name="Text Box 19"/>
          <p:cNvSpPr txBox="1">
            <a:spLocks noChangeArrowheads="1"/>
          </p:cNvSpPr>
          <p:nvPr/>
        </p:nvSpPr>
        <p:spPr bwMode="auto">
          <a:xfrm>
            <a:off x="6781800" y="6346825"/>
            <a:ext cx="17865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 dirty="0"/>
              <a:t>Pastorino,</a:t>
            </a:r>
            <a:r>
              <a:rPr lang="en-US" sz="1400" b="1" i="1" dirty="0" smtClean="0"/>
              <a:t> JAD 2012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2875" y="2438400"/>
            <a:ext cx="183356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0263" y="2444750"/>
            <a:ext cx="2971800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61113" y="2438400"/>
            <a:ext cx="13350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13"/>
          <p:cNvSpPr txBox="1">
            <a:spLocks noChangeArrowheads="1"/>
          </p:cNvSpPr>
          <p:nvPr/>
        </p:nvSpPr>
        <p:spPr bwMode="auto">
          <a:xfrm>
            <a:off x="7232650" y="6049963"/>
            <a:ext cx="844550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700" b="1"/>
              <a:t>COOH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403350" y="4645025"/>
            <a:ext cx="6264275" cy="1725613"/>
            <a:chOff x="884" y="2926"/>
            <a:chExt cx="3946" cy="1087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134" y="3163"/>
              <a:ext cx="3696" cy="685"/>
              <a:chOff x="1944" y="1248"/>
              <a:chExt cx="1890" cy="528"/>
            </a:xfrm>
          </p:grpSpPr>
          <p:sp>
            <p:nvSpPr>
              <p:cNvPr id="16399" name="Rectangle 6"/>
              <p:cNvSpPr>
                <a:spLocks noChangeArrowheads="1"/>
              </p:cNvSpPr>
              <p:nvPr/>
            </p:nvSpPr>
            <p:spPr bwMode="auto">
              <a:xfrm>
                <a:off x="1944" y="1479"/>
                <a:ext cx="1134" cy="192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99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0" name="Rectangle 7"/>
              <p:cNvSpPr>
                <a:spLocks noChangeArrowheads="1"/>
              </p:cNvSpPr>
              <p:nvPr/>
            </p:nvSpPr>
            <p:spPr bwMode="auto">
              <a:xfrm>
                <a:off x="3078" y="1479"/>
                <a:ext cx="378" cy="19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6401" name="Rectangle 8"/>
              <p:cNvSpPr>
                <a:spLocks noChangeArrowheads="1"/>
              </p:cNvSpPr>
              <p:nvPr/>
            </p:nvSpPr>
            <p:spPr bwMode="auto">
              <a:xfrm>
                <a:off x="3456" y="1479"/>
                <a:ext cx="378" cy="19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rgbClr val="339966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2" name="Line 9"/>
              <p:cNvSpPr>
                <a:spLocks noChangeShapeType="1"/>
              </p:cNvSpPr>
              <p:nvPr/>
            </p:nvSpPr>
            <p:spPr bwMode="auto">
              <a:xfrm>
                <a:off x="3276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3" name="Line 10"/>
              <p:cNvSpPr>
                <a:spLocks noChangeShapeType="1"/>
              </p:cNvSpPr>
              <p:nvPr/>
            </p:nvSpPr>
            <p:spPr bwMode="auto">
              <a:xfrm>
                <a:off x="3612" y="1248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394" name="Text Box 11"/>
            <p:cNvSpPr txBox="1">
              <a:spLocks noChangeArrowheads="1"/>
            </p:cNvSpPr>
            <p:nvPr/>
          </p:nvSpPr>
          <p:spPr bwMode="auto">
            <a:xfrm>
              <a:off x="884" y="2926"/>
              <a:ext cx="4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APP</a:t>
              </a:r>
            </a:p>
          </p:txBody>
        </p:sp>
        <p:sp>
          <p:nvSpPr>
            <p:cNvPr id="16395" name="Text Box 12"/>
            <p:cNvSpPr txBox="1">
              <a:spLocks noChangeArrowheads="1"/>
            </p:cNvSpPr>
            <p:nvPr/>
          </p:nvSpPr>
          <p:spPr bwMode="auto">
            <a:xfrm>
              <a:off x="1028" y="3792"/>
              <a:ext cx="364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700" b="1"/>
                <a:t>NH</a:t>
              </a:r>
              <a:r>
                <a:rPr lang="en-US" sz="1700" b="1" baseline="-25000"/>
                <a:t>2</a:t>
              </a:r>
              <a:endParaRPr lang="en-US" sz="1700" b="1"/>
            </a:p>
          </p:txBody>
        </p:sp>
        <p:sp>
          <p:nvSpPr>
            <p:cNvPr id="16396" name="Line 14"/>
            <p:cNvSpPr>
              <a:spLocks noChangeShapeType="1"/>
            </p:cNvSpPr>
            <p:nvPr/>
          </p:nvSpPr>
          <p:spPr bwMode="auto">
            <a:xfrm>
              <a:off x="2448" y="3408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97" name="Text Box 15"/>
            <p:cNvSpPr txBox="1">
              <a:spLocks noChangeArrowheads="1"/>
            </p:cNvSpPr>
            <p:nvPr/>
          </p:nvSpPr>
          <p:spPr bwMode="auto">
            <a:xfrm>
              <a:off x="2353" y="3235"/>
              <a:ext cx="47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/>
                <a:t>5A3/1G7</a:t>
              </a:r>
            </a:p>
          </p:txBody>
        </p:sp>
        <p:sp>
          <p:nvSpPr>
            <p:cNvPr id="16398" name="Text Box 16"/>
            <p:cNvSpPr txBox="1">
              <a:spLocks noChangeArrowheads="1"/>
            </p:cNvSpPr>
            <p:nvPr/>
          </p:nvSpPr>
          <p:spPr bwMode="auto">
            <a:xfrm>
              <a:off x="3782" y="3062"/>
              <a:ext cx="5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TMD</a:t>
              </a:r>
            </a:p>
          </p:txBody>
        </p:sp>
      </p:grpSp>
      <p:sp>
        <p:nvSpPr>
          <p:cNvPr id="16391" name="Text Box 18"/>
          <p:cNvSpPr txBox="1">
            <a:spLocks noChangeArrowheads="1"/>
          </p:cNvSpPr>
          <p:nvPr/>
        </p:nvSpPr>
        <p:spPr bwMode="auto">
          <a:xfrm>
            <a:off x="304800" y="288925"/>
            <a:ext cx="8610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APP internalizes from the plasma membrane into intracellular compartments, endosomes and Golgi</a:t>
            </a:r>
          </a:p>
        </p:txBody>
      </p:sp>
      <p:sp>
        <p:nvSpPr>
          <p:cNvPr id="16392" name="Text Box 19"/>
          <p:cNvSpPr txBox="1">
            <a:spLocks noChangeArrowheads="1"/>
          </p:cNvSpPr>
          <p:nvPr/>
        </p:nvSpPr>
        <p:spPr bwMode="auto">
          <a:xfrm>
            <a:off x="7040563" y="6423025"/>
            <a:ext cx="1893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/>
              <a:t>Koo and Squazzo, 1994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57400"/>
            <a:ext cx="7543800" cy="260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2057400" y="533400"/>
            <a:ext cx="57340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APP co-localizes with the endosomes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327900" y="6438900"/>
            <a:ext cx="1739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i="1"/>
              <a:t>Pastorino et al., 2006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9513" y="1439863"/>
            <a:ext cx="6884987" cy="486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6451600"/>
            <a:ext cx="42418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Box 3"/>
          <p:cNvSpPr txBox="1">
            <a:spLocks noChangeArrowheads="1"/>
          </p:cNvSpPr>
          <p:nvPr/>
        </p:nvSpPr>
        <p:spPr bwMode="auto">
          <a:xfrm>
            <a:off x="1806575" y="379413"/>
            <a:ext cx="5803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800000"/>
                </a:solidFill>
                <a:latin typeface="Calibri" pitchFamily="-65" charset="0"/>
              </a:rPr>
              <a:t>AD pathogenesis in familial and sporadic 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3"/>
          <p:cNvSpPr txBox="1">
            <a:spLocks noChangeArrowheads="1"/>
          </p:cNvSpPr>
          <p:nvPr/>
        </p:nvSpPr>
        <p:spPr bwMode="auto">
          <a:xfrm>
            <a:off x="228600" y="974725"/>
            <a:ext cx="8702675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Products dowstream of non-amyloidogenic processing:</a:t>
            </a:r>
          </a:p>
          <a:p>
            <a:endParaRPr lang="en-US"/>
          </a:p>
          <a:p>
            <a:r>
              <a:rPr lang="en-US" b="1">
                <a:solidFill>
                  <a:srgbClr val="000090"/>
                </a:solidFill>
                <a:latin typeface="Symbol" pitchFamily="-105" charset="2"/>
              </a:rPr>
              <a:t>a</a:t>
            </a:r>
            <a:r>
              <a:rPr lang="en-US" b="1">
                <a:solidFill>
                  <a:srgbClr val="000090"/>
                </a:solidFill>
              </a:rPr>
              <a:t>APPs:</a:t>
            </a:r>
            <a:r>
              <a:rPr lang="en-US"/>
              <a:t> soluble stub of APP deriving from the </a:t>
            </a:r>
            <a:r>
              <a:rPr lang="en-US">
                <a:latin typeface="Symbol" pitchFamily="-105" charset="2"/>
              </a:rPr>
              <a:t>a</a:t>
            </a:r>
            <a:r>
              <a:rPr lang="en-US"/>
              <a:t>-secretase cleavage :</a:t>
            </a:r>
          </a:p>
          <a:p>
            <a:r>
              <a:rPr lang="en-US"/>
              <a:t> possible neurotrophic function</a:t>
            </a:r>
          </a:p>
          <a:p>
            <a:endParaRPr lang="en-US"/>
          </a:p>
          <a:p>
            <a:r>
              <a:rPr lang="en-US" b="1">
                <a:solidFill>
                  <a:srgbClr val="000090"/>
                </a:solidFill>
              </a:rPr>
              <a:t>p3:</a:t>
            </a:r>
            <a:r>
              <a:rPr lang="en-US"/>
              <a:t> c-terminal truncated portion of the sequence of b-amyloid, deriving from the subsequent action of </a:t>
            </a:r>
            <a:r>
              <a:rPr lang="en-US">
                <a:latin typeface="Symbol" pitchFamily="-105" charset="2"/>
              </a:rPr>
              <a:t>a</a:t>
            </a:r>
            <a:r>
              <a:rPr lang="en-US"/>
              <a:t>- and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-secretase. DOES NOT aggregate. Unknown function.</a:t>
            </a:r>
          </a:p>
          <a:p>
            <a:endParaRPr lang="en-US"/>
          </a:p>
          <a:p>
            <a:r>
              <a:rPr lang="en-US" b="1">
                <a:solidFill>
                  <a:srgbClr val="000090"/>
                </a:solidFill>
              </a:rPr>
              <a:t>AICD:</a:t>
            </a:r>
            <a:r>
              <a:rPr lang="en-US"/>
              <a:t> APP Intra Cellular Domain, deriving from the cleavage of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-secretase. Known regulation of transcriptional activity.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52400" y="533400"/>
            <a:ext cx="8702675" cy="6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</a:rPr>
              <a:t>Products downstream of the amyloidogenic processing: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  <a:latin typeface="Symbol" pitchFamily="-105" charset="2"/>
              </a:rPr>
              <a:t>b</a:t>
            </a:r>
            <a:r>
              <a:rPr lang="en-US" b="1" u="sng">
                <a:solidFill>
                  <a:srgbClr val="000090"/>
                </a:solidFill>
              </a:rPr>
              <a:t>APPs:</a:t>
            </a:r>
            <a:r>
              <a:rPr lang="en-US"/>
              <a:t> soluble stub of APP deriving from the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-secretase cleavage : unknown function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</a:rPr>
              <a:t>C99</a:t>
            </a:r>
            <a:r>
              <a:rPr lang="en-US">
                <a:solidFill>
                  <a:srgbClr val="000090"/>
                </a:solidFill>
              </a:rPr>
              <a:t>:</a:t>
            </a:r>
            <a:r>
              <a:rPr lang="en-US"/>
              <a:t> c-terminal stub containing the entire intact sequence of the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-amyloid peptide, deriving from the action of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-secretase. It is the substrate from where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-amyloid peptides derive. 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  <a:latin typeface="Symbol" pitchFamily="-105" charset="2"/>
              </a:rPr>
              <a:t>b</a:t>
            </a:r>
            <a:r>
              <a:rPr lang="en-US" b="1" u="sng">
                <a:solidFill>
                  <a:srgbClr val="000090"/>
                </a:solidFill>
              </a:rPr>
              <a:t>-Amyloid peptides</a:t>
            </a:r>
            <a:r>
              <a:rPr lang="en-US">
                <a:solidFill>
                  <a:srgbClr val="000090"/>
                </a:solidFill>
              </a:rPr>
              <a:t>: </a:t>
            </a:r>
            <a:r>
              <a:rPr lang="en-US"/>
              <a:t>generated by the subsequent action of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 and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-secretases. At very low concentration could be neurotrophic, however, when forming aggregates they are VERY TOXIC and lead to the formation of the core of the </a:t>
            </a:r>
            <a:r>
              <a:rPr lang="en-US">
                <a:latin typeface="Symbol" pitchFamily="-105" charset="2"/>
              </a:rPr>
              <a:t>b</a:t>
            </a:r>
            <a:r>
              <a:rPr lang="en-US"/>
              <a:t>-amyloid plaque in AD</a:t>
            </a:r>
          </a:p>
          <a:p>
            <a:endParaRPr lang="en-US"/>
          </a:p>
          <a:p>
            <a:r>
              <a:rPr lang="en-US" b="1" u="sng">
                <a:solidFill>
                  <a:srgbClr val="000090"/>
                </a:solidFill>
              </a:rPr>
              <a:t>AICD:</a:t>
            </a:r>
            <a:r>
              <a:rPr lang="en-US">
                <a:solidFill>
                  <a:srgbClr val="000090"/>
                </a:solidFill>
              </a:rPr>
              <a:t> </a:t>
            </a:r>
            <a:r>
              <a:rPr lang="en-US"/>
              <a:t>APP Intra Cellular Domain, deriving from the cleavage of </a:t>
            </a:r>
            <a:r>
              <a:rPr lang="en-US">
                <a:latin typeface="Symbol" pitchFamily="-105" charset="2"/>
              </a:rPr>
              <a:t>g</a:t>
            </a:r>
            <a:r>
              <a:rPr lang="en-US"/>
              <a:t>-secretase. Known regulation of transcriptional activity.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3050" y="1719263"/>
            <a:ext cx="6807200" cy="318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250" y="5824538"/>
            <a:ext cx="53340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511175" y="657225"/>
            <a:ext cx="80152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800000"/>
                </a:solidFill>
                <a:latin typeface="Calibri" pitchFamily="-65" charset="0"/>
              </a:rPr>
              <a:t>Map of APP mutations used to generate mutant AD mice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395288"/>
            <a:ext cx="75184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3668713"/>
            <a:ext cx="5680075" cy="259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6475" y="6416675"/>
            <a:ext cx="7023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7588" y="1535113"/>
            <a:ext cx="7239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06591" y="2601913"/>
            <a:ext cx="3359150" cy="1617662"/>
            <a:chOff x="106591" y="2601913"/>
            <a:chExt cx="3359150" cy="1617662"/>
          </a:xfrm>
        </p:grpSpPr>
        <p:sp>
          <p:nvSpPr>
            <p:cNvPr id="33802" name="Line 23"/>
            <p:cNvSpPr>
              <a:spLocks noChangeShapeType="1"/>
            </p:cNvSpPr>
            <p:nvPr/>
          </p:nvSpPr>
          <p:spPr bwMode="auto">
            <a:xfrm>
              <a:off x="1474788" y="2601913"/>
              <a:ext cx="0" cy="1066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3" name="Text Box 24"/>
            <p:cNvSpPr txBox="1">
              <a:spLocks noChangeArrowheads="1"/>
            </p:cNvSpPr>
            <p:nvPr/>
          </p:nvSpPr>
          <p:spPr bwMode="auto">
            <a:xfrm>
              <a:off x="106591" y="3590925"/>
              <a:ext cx="17176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145FC4"/>
                  </a:solidFill>
                  <a:latin typeface="Calibri" pitchFamily="-65" charset="0"/>
                </a:rPr>
                <a:t>K670M/N671L</a:t>
              </a:r>
            </a:p>
          </p:txBody>
        </p:sp>
        <p:sp>
          <p:nvSpPr>
            <p:cNvPr id="33804" name="Text Box 25"/>
            <p:cNvSpPr txBox="1">
              <a:spLocks noChangeArrowheads="1"/>
            </p:cNvSpPr>
            <p:nvPr/>
          </p:nvSpPr>
          <p:spPr bwMode="auto">
            <a:xfrm>
              <a:off x="125641" y="3819525"/>
              <a:ext cx="33401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rgbClr val="145FC4"/>
                  </a:solidFill>
                  <a:latin typeface="Calibri" pitchFamily="-65" charset="0"/>
                </a:rPr>
                <a:t>Swedish Mutation APPtg2576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3416300" y="2674938"/>
            <a:ext cx="1022350" cy="8763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96050" y="2660650"/>
            <a:ext cx="1217613" cy="9937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38650" y="2660650"/>
            <a:ext cx="1217613" cy="9937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16299" y="3950445"/>
            <a:ext cx="5692775" cy="2273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5" y="963613"/>
            <a:ext cx="5732463" cy="545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6475" y="6489700"/>
            <a:ext cx="7023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Box 3"/>
          <p:cNvSpPr txBox="1">
            <a:spLocks noChangeArrowheads="1"/>
          </p:cNvSpPr>
          <p:nvPr/>
        </p:nvSpPr>
        <p:spPr bwMode="auto">
          <a:xfrm>
            <a:off x="1590675" y="233363"/>
            <a:ext cx="5886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800000"/>
                </a:solidFill>
                <a:latin typeface="Calibri" pitchFamily="-65" charset="0"/>
              </a:rPr>
              <a:t>Abeta levels in the brain of APPtg2576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6475" y="3006725"/>
            <a:ext cx="584200" cy="15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984250" y="3335338"/>
            <a:ext cx="584200" cy="14287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057275" y="5802313"/>
            <a:ext cx="584200" cy="14287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33463" y="6129338"/>
            <a:ext cx="584200" cy="15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0975" y="1898650"/>
            <a:ext cx="584200" cy="14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0975" y="2087563"/>
            <a:ext cx="584200" cy="14287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51" name="TextBox 11"/>
          <p:cNvSpPr txBox="1">
            <a:spLocks noChangeArrowheads="1"/>
          </p:cNvSpPr>
          <p:nvPr/>
        </p:nvSpPr>
        <p:spPr bwMode="auto">
          <a:xfrm>
            <a:off x="727075" y="1971675"/>
            <a:ext cx="6461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control</a:t>
            </a:r>
          </a:p>
        </p:txBody>
      </p:sp>
      <p:sp>
        <p:nvSpPr>
          <p:cNvPr id="35852" name="TextBox 12"/>
          <p:cNvSpPr txBox="1">
            <a:spLocks noChangeArrowheads="1"/>
          </p:cNvSpPr>
          <p:nvPr/>
        </p:nvSpPr>
        <p:spPr bwMode="auto">
          <a:xfrm>
            <a:off x="733425" y="1758950"/>
            <a:ext cx="9763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APPtg2576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2650" y="1366838"/>
            <a:ext cx="7453313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6475" y="6416675"/>
            <a:ext cx="7023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1409700" y="365125"/>
            <a:ext cx="67246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800000"/>
                </a:solidFill>
                <a:latin typeface="Calibri" pitchFamily="-65" charset="0"/>
              </a:rPr>
              <a:t>APPtg2576 is an animal model characterized by </a:t>
            </a:r>
          </a:p>
          <a:p>
            <a:pPr algn="ctr"/>
            <a:r>
              <a:rPr lang="en-US" sz="2600" b="1">
                <a:solidFill>
                  <a:srgbClr val="800000"/>
                </a:solidFill>
                <a:latin typeface="Calibri" pitchFamily="-65" charset="0"/>
              </a:rPr>
              <a:t>beta-amyloid plaques deposition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130675" y="5532438"/>
            <a:ext cx="511175" cy="158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43087" y="1864376"/>
            <a:ext cx="963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N-term </a:t>
            </a:r>
            <a:r>
              <a:rPr lang="en-US" sz="1400" b="1" dirty="0" err="1" smtClean="0"/>
              <a:t>Ab</a:t>
            </a:r>
            <a:r>
              <a:rPr lang="en-US" sz="1400" b="1" dirty="0" smtClean="0"/>
              <a:t> 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046855" y="3165126"/>
            <a:ext cx="963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N-term </a:t>
            </a:r>
            <a:r>
              <a:rPr lang="en-US" sz="1400" b="1" dirty="0" err="1" smtClean="0"/>
              <a:t>Ab</a:t>
            </a:r>
            <a:endParaRPr lang="en-US" sz="1400" b="1" dirty="0" smtClean="0"/>
          </a:p>
          <a:p>
            <a:r>
              <a:rPr lang="en-US" sz="1400" b="1" dirty="0" smtClean="0"/>
              <a:t>1-42 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62238" y="4465876"/>
            <a:ext cx="940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C-term </a:t>
            </a:r>
            <a:r>
              <a:rPr lang="en-US" sz="1400" b="1" dirty="0" err="1" smtClean="0"/>
              <a:t>Ab</a:t>
            </a:r>
            <a:endParaRPr lang="en-US" sz="1400" b="1" dirty="0" smtClean="0"/>
          </a:p>
          <a:p>
            <a:r>
              <a:rPr lang="en-US" sz="1400" b="1" dirty="0" smtClean="0"/>
              <a:t>1-40 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395288"/>
            <a:ext cx="75184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3668713"/>
            <a:ext cx="5680075" cy="259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6475" y="6416675"/>
            <a:ext cx="7023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7588" y="1535113"/>
            <a:ext cx="7239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25463" y="2601913"/>
            <a:ext cx="3359150" cy="1617662"/>
            <a:chOff x="525463" y="2601913"/>
            <a:chExt cx="3359150" cy="1617662"/>
          </a:xfrm>
        </p:grpSpPr>
        <p:sp>
          <p:nvSpPr>
            <p:cNvPr id="33802" name="Line 23"/>
            <p:cNvSpPr>
              <a:spLocks noChangeShapeType="1"/>
            </p:cNvSpPr>
            <p:nvPr/>
          </p:nvSpPr>
          <p:spPr bwMode="auto">
            <a:xfrm>
              <a:off x="1474788" y="2601913"/>
              <a:ext cx="0" cy="1066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03" name="Text Box 24"/>
            <p:cNvSpPr txBox="1">
              <a:spLocks noChangeArrowheads="1"/>
            </p:cNvSpPr>
            <p:nvPr/>
          </p:nvSpPr>
          <p:spPr bwMode="auto">
            <a:xfrm>
              <a:off x="525463" y="3590925"/>
              <a:ext cx="17176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rgbClr val="145FC4"/>
                  </a:solidFill>
                  <a:latin typeface="Calibri" pitchFamily="-65" charset="0"/>
                </a:rPr>
                <a:t>K670M/N671L</a:t>
              </a:r>
            </a:p>
          </p:txBody>
        </p:sp>
        <p:sp>
          <p:nvSpPr>
            <p:cNvPr id="33804" name="Text Box 25"/>
            <p:cNvSpPr txBox="1">
              <a:spLocks noChangeArrowheads="1"/>
            </p:cNvSpPr>
            <p:nvPr/>
          </p:nvSpPr>
          <p:spPr bwMode="auto">
            <a:xfrm>
              <a:off x="544513" y="3819525"/>
              <a:ext cx="33401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rgbClr val="145FC4"/>
                  </a:solidFill>
                  <a:latin typeface="Calibri" pitchFamily="-65" charset="0"/>
                </a:rPr>
                <a:t>Swedish Mutation APPtg2576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3416300" y="2674938"/>
            <a:ext cx="1022350" cy="8763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96050" y="2660650"/>
            <a:ext cx="1217613" cy="9937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38650" y="2660650"/>
            <a:ext cx="1217613" cy="9937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38375"/>
            <a:ext cx="38274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1863" y="2282825"/>
            <a:ext cx="39370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6300" y="6243638"/>
            <a:ext cx="31877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890588" y="627063"/>
            <a:ext cx="7388225" cy="89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>
                <a:solidFill>
                  <a:srgbClr val="800000"/>
                </a:solidFill>
                <a:latin typeface="Calibri" pitchFamily="-65" charset="0"/>
              </a:rPr>
              <a:t>In APPtg2576 Abeta oligomers form and accumulate</a:t>
            </a:r>
          </a:p>
          <a:p>
            <a:pPr algn="ctr"/>
            <a:r>
              <a:rPr lang="en-US" sz="2600" b="1">
                <a:solidFill>
                  <a:srgbClr val="800000"/>
                </a:solidFill>
                <a:latin typeface="Calibri" pitchFamily="-65" charset="0"/>
              </a:rPr>
              <a:t> before plaque pathology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838" y="1374775"/>
            <a:ext cx="5737225" cy="442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5963" y="2166938"/>
            <a:ext cx="3348037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8100" y="6296025"/>
            <a:ext cx="37719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TextBox 4"/>
          <p:cNvSpPr txBox="1">
            <a:spLocks noChangeArrowheads="1"/>
          </p:cNvSpPr>
          <p:nvPr/>
        </p:nvSpPr>
        <p:spPr bwMode="auto">
          <a:xfrm>
            <a:off x="379413" y="457200"/>
            <a:ext cx="84597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many ways the system tries to get rid of the </a:t>
            </a:r>
            <a:r>
              <a:rPr lang="en-US" sz="2400" b="1" dirty="0" err="1">
                <a:solidFill>
                  <a:srgbClr val="FF0000"/>
                </a:solidFill>
              </a:rPr>
              <a:t>Abeta</a:t>
            </a:r>
            <a:r>
              <a:rPr lang="en-US" sz="2400" b="1" dirty="0">
                <a:solidFill>
                  <a:srgbClr val="FF0000"/>
                </a:solidFill>
              </a:rPr>
              <a:t> peptides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Macintosh PowerPoint</Application>
  <PresentationFormat>On-screen Show (4:3)</PresentationFormat>
  <Paragraphs>100</Paragraphs>
  <Slides>21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April 13th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13th </dc:title>
  <dc:creator>Lucia Pastorino</dc:creator>
  <cp:lastModifiedBy>Lucia Pastorino</cp:lastModifiedBy>
  <cp:revision>1</cp:revision>
  <dcterms:created xsi:type="dcterms:W3CDTF">2015-04-13T01:48:02Z</dcterms:created>
  <dcterms:modified xsi:type="dcterms:W3CDTF">2015-04-13T01:48:52Z</dcterms:modified>
</cp:coreProperties>
</file>